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9" d="100"/>
          <a:sy n="49" d="100"/>
        </p:scale>
        <p:origin x="281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AC5D9A-AD52-44B4-A5D7-B93869087E6F}" type="datetimeFigureOut">
              <a:rPr lang="en-GB" smtClean="0"/>
              <a:t>10/09/2021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865785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AC5D9A-AD52-44B4-A5D7-B93869087E6F}" type="datetimeFigureOut">
              <a:rPr lang="en-GB" smtClean="0"/>
              <a:t>10/09/2021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999411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AC5D9A-AD52-44B4-A5D7-B93869087E6F}" type="datetimeFigureOut">
              <a:rPr lang="en-GB" smtClean="0"/>
              <a:t>10/09/2021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3391228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AC5D9A-AD52-44B4-A5D7-B93869087E6F}" type="datetimeFigureOut">
              <a:rPr lang="en-GB" smtClean="0"/>
              <a:t>10/09/2021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2218907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AC5D9A-AD52-44B4-A5D7-B93869087E6F}" type="datetimeFigureOut">
              <a:rPr lang="en-GB" smtClean="0"/>
              <a:t>10/09/2021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4052198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AC5D9A-AD52-44B4-A5D7-B93869087E6F}" type="datetimeFigureOut">
              <a:rPr lang="en-GB" smtClean="0"/>
              <a:t>10/09/2021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1974216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AC5D9A-AD52-44B4-A5D7-B93869087E6F}" type="datetimeFigureOut">
              <a:rPr lang="en-GB" smtClean="0"/>
              <a:t>10/09/2021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2865662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AC5D9A-AD52-44B4-A5D7-B93869087E6F}" type="datetimeFigureOut">
              <a:rPr lang="en-GB" smtClean="0"/>
              <a:t>10/09/2021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3835966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AC5D9A-AD52-44B4-A5D7-B93869087E6F}" type="datetimeFigureOut">
              <a:rPr lang="en-GB" smtClean="0"/>
              <a:t>10/09/2021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1795396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FAC5D9A-AD52-44B4-A5D7-B93869087E6F}" type="datetimeFigureOut">
              <a:rPr lang="en-GB" smtClean="0"/>
              <a:t>10/09/2021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1407894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FAC5D9A-AD52-44B4-A5D7-B93869087E6F}" type="datetimeFigureOut">
              <a:rPr lang="en-GB" smtClean="0"/>
              <a:t>10/09/2021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987346-D2E7-458D-8CFB-A5F552E62461}" type="slidenum">
              <a:rPr lang="en-GB" smtClean="0"/>
              <a:t>‹#›</a:t>
            </a:fld>
            <a:endParaRPr lang="en-GB"/>
          </a:p>
        </p:txBody>
      </p:sp>
    </p:spTree>
    <p:extLst>
      <p:ext uri="{BB962C8B-B14F-4D97-AF65-F5344CB8AC3E}">
        <p14:creationId xmlns:p14="http://schemas.microsoft.com/office/powerpoint/2010/main" val="1156810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DFAC5D9A-AD52-44B4-A5D7-B93869087E6F}" type="datetimeFigureOut">
              <a:rPr lang="en-GB" smtClean="0"/>
              <a:t>10/09/2021</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32987346-D2E7-458D-8CFB-A5F552E62461}" type="slidenum">
              <a:rPr lang="en-GB" smtClean="0"/>
              <a:t>‹#›</a:t>
            </a:fld>
            <a:endParaRPr lang="en-GB"/>
          </a:p>
        </p:txBody>
      </p:sp>
    </p:spTree>
    <p:extLst>
      <p:ext uri="{BB962C8B-B14F-4D97-AF65-F5344CB8AC3E}">
        <p14:creationId xmlns:p14="http://schemas.microsoft.com/office/powerpoint/2010/main" val="3009604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2CE03B-C29C-4026-B9BD-6C8A0CF2BB96}"/>
              </a:ext>
            </a:extLst>
          </p:cNvPr>
          <p:cNvSpPr txBox="1"/>
          <p:nvPr/>
        </p:nvSpPr>
        <p:spPr>
          <a:xfrm>
            <a:off x="220717" y="189186"/>
            <a:ext cx="6353504" cy="369332"/>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GB" dirty="0"/>
              <a:t>Sources of vitamin B12 &amp; folic acid in the diet </a:t>
            </a:r>
          </a:p>
        </p:txBody>
      </p:sp>
      <p:sp>
        <p:nvSpPr>
          <p:cNvPr id="5" name="TextBox 4">
            <a:extLst>
              <a:ext uri="{FF2B5EF4-FFF2-40B4-BE49-F238E27FC236}">
                <a16:creationId xmlns:a16="http://schemas.microsoft.com/office/drawing/2014/main" id="{7C593EA8-D75F-4415-A52A-F673A7385EDB}"/>
              </a:ext>
            </a:extLst>
          </p:cNvPr>
          <p:cNvSpPr txBox="1"/>
          <p:nvPr/>
        </p:nvSpPr>
        <p:spPr>
          <a:xfrm>
            <a:off x="110356" y="788276"/>
            <a:ext cx="6621520" cy="1200329"/>
          </a:xfrm>
          <a:prstGeom prst="rect">
            <a:avLst/>
          </a:prstGeom>
          <a:noFill/>
        </p:spPr>
        <p:txBody>
          <a:bodyPr wrap="square" rtlCol="0">
            <a:spAutoFit/>
          </a:bodyPr>
          <a:lstStyle/>
          <a:p>
            <a:r>
              <a:rPr lang="en-GB" b="1" dirty="0"/>
              <a:t>Why are vitamin B12 and folic acid important part of our diet?</a:t>
            </a:r>
          </a:p>
          <a:p>
            <a:pPr algn="just"/>
            <a:r>
              <a:rPr lang="en-GB" dirty="0"/>
              <a:t>Vitamin B12 &amp; folic acid (or folate) help the body make red blood cells that carry the oxygen around the body. Vitamin B12 also keeps the nervous system healthy. </a:t>
            </a:r>
          </a:p>
        </p:txBody>
      </p:sp>
      <p:sp>
        <p:nvSpPr>
          <p:cNvPr id="6" name="TextBox 5">
            <a:extLst>
              <a:ext uri="{FF2B5EF4-FFF2-40B4-BE49-F238E27FC236}">
                <a16:creationId xmlns:a16="http://schemas.microsoft.com/office/drawing/2014/main" id="{276CB68F-B065-4627-8D52-DB725D24F686}"/>
              </a:ext>
            </a:extLst>
          </p:cNvPr>
          <p:cNvSpPr txBox="1"/>
          <p:nvPr/>
        </p:nvSpPr>
        <p:spPr>
          <a:xfrm>
            <a:off x="126122" y="2218363"/>
            <a:ext cx="3815255" cy="4385816"/>
          </a:xfrm>
          <a:prstGeom prst="rect">
            <a:avLst/>
          </a:prstGeom>
          <a:noFill/>
        </p:spPr>
        <p:txBody>
          <a:bodyPr wrap="square" rtlCol="0">
            <a:spAutoFit/>
          </a:bodyPr>
          <a:lstStyle/>
          <a:p>
            <a:r>
              <a:rPr lang="en-GB" b="1" dirty="0"/>
              <a:t>Sources of vitamin B12:</a:t>
            </a:r>
          </a:p>
          <a:p>
            <a:pPr marL="285750" indent="-285750">
              <a:lnSpc>
                <a:spcPct val="150000"/>
              </a:lnSpc>
              <a:buClr>
                <a:schemeClr val="accent1">
                  <a:lumMod val="75000"/>
                </a:schemeClr>
              </a:buClr>
              <a:buSzPct val="150000"/>
              <a:buFont typeface="Wingdings" panose="05000000000000000000" pitchFamily="2" charset="2"/>
              <a:buChar char="ü"/>
            </a:pPr>
            <a:r>
              <a:rPr lang="en-GB" dirty="0"/>
              <a:t>Meat</a:t>
            </a:r>
          </a:p>
          <a:p>
            <a:pPr marL="285750" indent="-285750">
              <a:lnSpc>
                <a:spcPct val="150000"/>
              </a:lnSpc>
              <a:buClr>
                <a:schemeClr val="accent1">
                  <a:lumMod val="75000"/>
                </a:schemeClr>
              </a:buClr>
              <a:buSzPct val="150000"/>
              <a:buFont typeface="Wingdings" panose="05000000000000000000" pitchFamily="2" charset="2"/>
              <a:buChar char="ü"/>
            </a:pPr>
            <a:r>
              <a:rPr lang="en-GB" dirty="0"/>
              <a:t>Fish</a:t>
            </a:r>
          </a:p>
          <a:p>
            <a:pPr marL="285750" indent="-285750">
              <a:lnSpc>
                <a:spcPct val="150000"/>
              </a:lnSpc>
              <a:buClr>
                <a:schemeClr val="accent1">
                  <a:lumMod val="75000"/>
                </a:schemeClr>
              </a:buClr>
              <a:buSzPct val="150000"/>
              <a:buFont typeface="Wingdings" panose="05000000000000000000" pitchFamily="2" charset="2"/>
              <a:buChar char="ü"/>
            </a:pPr>
            <a:r>
              <a:rPr lang="en-GB" dirty="0"/>
              <a:t>Milk</a:t>
            </a:r>
          </a:p>
          <a:p>
            <a:pPr marL="285750" indent="-285750">
              <a:lnSpc>
                <a:spcPct val="150000"/>
              </a:lnSpc>
              <a:buClr>
                <a:schemeClr val="accent1">
                  <a:lumMod val="75000"/>
                </a:schemeClr>
              </a:buClr>
              <a:buSzPct val="150000"/>
              <a:buFont typeface="Wingdings" panose="05000000000000000000" pitchFamily="2" charset="2"/>
              <a:buChar char="ü"/>
            </a:pPr>
            <a:r>
              <a:rPr lang="en-GB" dirty="0"/>
              <a:t>Cheese</a:t>
            </a:r>
          </a:p>
          <a:p>
            <a:pPr marL="285750" indent="-285750">
              <a:lnSpc>
                <a:spcPct val="150000"/>
              </a:lnSpc>
              <a:buClr>
                <a:schemeClr val="accent1">
                  <a:lumMod val="75000"/>
                </a:schemeClr>
              </a:buClr>
              <a:buSzPct val="150000"/>
              <a:buFont typeface="Wingdings" panose="05000000000000000000" pitchFamily="2" charset="2"/>
              <a:buChar char="ü"/>
            </a:pPr>
            <a:r>
              <a:rPr lang="en-GB" dirty="0"/>
              <a:t>Yoghurt </a:t>
            </a:r>
          </a:p>
          <a:p>
            <a:pPr marL="285750" indent="-285750">
              <a:lnSpc>
                <a:spcPct val="150000"/>
              </a:lnSpc>
              <a:buClr>
                <a:schemeClr val="accent1">
                  <a:lumMod val="75000"/>
                </a:schemeClr>
              </a:buClr>
              <a:buSzPct val="150000"/>
              <a:buFont typeface="Wingdings" panose="05000000000000000000" pitchFamily="2" charset="2"/>
              <a:buChar char="ü"/>
            </a:pPr>
            <a:r>
              <a:rPr lang="en-GB" dirty="0"/>
              <a:t>Eggs</a:t>
            </a:r>
          </a:p>
          <a:p>
            <a:pPr marL="285750" indent="-285750">
              <a:lnSpc>
                <a:spcPct val="150000"/>
              </a:lnSpc>
              <a:buClr>
                <a:schemeClr val="accent1">
                  <a:lumMod val="75000"/>
                </a:schemeClr>
              </a:buClr>
              <a:buSzPct val="150000"/>
              <a:buFont typeface="Wingdings" panose="05000000000000000000" pitchFamily="2" charset="2"/>
              <a:buChar char="ü"/>
            </a:pPr>
            <a:r>
              <a:rPr lang="en-GB" dirty="0"/>
              <a:t>Yeast extract</a:t>
            </a:r>
          </a:p>
          <a:p>
            <a:pPr marL="285750" indent="-285750">
              <a:lnSpc>
                <a:spcPct val="150000"/>
              </a:lnSpc>
              <a:buClr>
                <a:schemeClr val="accent1">
                  <a:lumMod val="75000"/>
                </a:schemeClr>
              </a:buClr>
              <a:buSzPct val="150000"/>
              <a:buFont typeface="Wingdings" panose="05000000000000000000" pitchFamily="2" charset="2"/>
              <a:buChar char="ü"/>
            </a:pPr>
            <a:r>
              <a:rPr lang="en-GB" dirty="0"/>
              <a:t>Fortified plant-based drinks</a:t>
            </a:r>
          </a:p>
          <a:p>
            <a:pPr marL="285750" indent="-285750">
              <a:lnSpc>
                <a:spcPct val="150000"/>
              </a:lnSpc>
              <a:buClr>
                <a:schemeClr val="accent1">
                  <a:lumMod val="75000"/>
                </a:schemeClr>
              </a:buClr>
              <a:buSzPct val="150000"/>
              <a:buFont typeface="Wingdings" panose="05000000000000000000" pitchFamily="2" charset="2"/>
              <a:buChar char="ü"/>
            </a:pPr>
            <a:r>
              <a:rPr lang="en-GB" dirty="0"/>
              <a:t>Fortified cereals (beware of sugar!)</a:t>
            </a:r>
          </a:p>
          <a:p>
            <a:endParaRPr lang="en-GB" dirty="0"/>
          </a:p>
        </p:txBody>
      </p:sp>
      <p:sp>
        <p:nvSpPr>
          <p:cNvPr id="7" name="Thought Bubble: Cloud 6">
            <a:extLst>
              <a:ext uri="{FF2B5EF4-FFF2-40B4-BE49-F238E27FC236}">
                <a16:creationId xmlns:a16="http://schemas.microsoft.com/office/drawing/2014/main" id="{F8F4696D-0686-4515-A786-A2A47A757C38}"/>
              </a:ext>
            </a:extLst>
          </p:cNvPr>
          <p:cNvSpPr/>
          <p:nvPr/>
        </p:nvSpPr>
        <p:spPr>
          <a:xfrm>
            <a:off x="2790502" y="2218363"/>
            <a:ext cx="3626068" cy="2873899"/>
          </a:xfrm>
          <a:prstGeom prst="cloudCallout">
            <a:avLst>
              <a:gd name="adj1" fmla="val -61059"/>
              <a:gd name="adj2" fmla="val 51210"/>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If you follow a plant-based/ vegan diet, you would need 2 servings of yeast extract every day! You might wish to consider a supplement of 10mcg daily.</a:t>
            </a:r>
          </a:p>
        </p:txBody>
      </p:sp>
      <p:sp>
        <p:nvSpPr>
          <p:cNvPr id="8" name="TextBox 7">
            <a:extLst>
              <a:ext uri="{FF2B5EF4-FFF2-40B4-BE49-F238E27FC236}">
                <a16:creationId xmlns:a16="http://schemas.microsoft.com/office/drawing/2014/main" id="{06B17DC5-745A-4C8E-B41F-977C8BA7C579}"/>
              </a:ext>
            </a:extLst>
          </p:cNvPr>
          <p:cNvSpPr txBox="1"/>
          <p:nvPr/>
        </p:nvSpPr>
        <p:spPr>
          <a:xfrm>
            <a:off x="3084800" y="8014833"/>
            <a:ext cx="3815255" cy="3970318"/>
          </a:xfrm>
          <a:prstGeom prst="rect">
            <a:avLst/>
          </a:prstGeom>
          <a:noFill/>
        </p:spPr>
        <p:txBody>
          <a:bodyPr wrap="square" rtlCol="0">
            <a:spAutoFit/>
          </a:bodyPr>
          <a:lstStyle/>
          <a:p>
            <a:pPr algn="r"/>
            <a:r>
              <a:rPr lang="en-GB" b="1" dirty="0"/>
              <a:t>Sources of folic acid:</a:t>
            </a:r>
          </a:p>
          <a:p>
            <a:pPr marL="285750" indent="-285750" algn="r">
              <a:lnSpc>
                <a:spcPct val="150000"/>
              </a:lnSpc>
              <a:buClr>
                <a:schemeClr val="accent1">
                  <a:lumMod val="75000"/>
                </a:schemeClr>
              </a:buClr>
              <a:buSzPct val="150000"/>
              <a:buFont typeface="Wingdings" panose="05000000000000000000" pitchFamily="2" charset="2"/>
              <a:buChar char="ü"/>
            </a:pPr>
            <a:r>
              <a:rPr lang="en-GB" dirty="0"/>
              <a:t>Broccoli</a:t>
            </a:r>
          </a:p>
          <a:p>
            <a:pPr marL="285750" indent="-285750" algn="r">
              <a:lnSpc>
                <a:spcPct val="150000"/>
              </a:lnSpc>
              <a:buClr>
                <a:schemeClr val="accent1">
                  <a:lumMod val="75000"/>
                </a:schemeClr>
              </a:buClr>
              <a:buSzPct val="150000"/>
              <a:buFont typeface="Wingdings" panose="05000000000000000000" pitchFamily="2" charset="2"/>
              <a:buChar char="ü"/>
            </a:pPr>
            <a:r>
              <a:rPr lang="en-GB" dirty="0"/>
              <a:t>Brussel sprouts</a:t>
            </a:r>
          </a:p>
          <a:p>
            <a:pPr marL="285750" indent="-285750" algn="r">
              <a:lnSpc>
                <a:spcPct val="150000"/>
              </a:lnSpc>
              <a:buClr>
                <a:schemeClr val="accent1">
                  <a:lumMod val="75000"/>
                </a:schemeClr>
              </a:buClr>
              <a:buSzPct val="150000"/>
              <a:buFont typeface="Wingdings" panose="05000000000000000000" pitchFamily="2" charset="2"/>
              <a:buChar char="ü"/>
            </a:pPr>
            <a:r>
              <a:rPr lang="en-GB" dirty="0"/>
              <a:t>Cabbage</a:t>
            </a:r>
          </a:p>
          <a:p>
            <a:pPr marL="285750" indent="-285750" algn="r">
              <a:lnSpc>
                <a:spcPct val="150000"/>
              </a:lnSpc>
              <a:buClr>
                <a:schemeClr val="accent1">
                  <a:lumMod val="75000"/>
                </a:schemeClr>
              </a:buClr>
              <a:buSzPct val="150000"/>
              <a:buFont typeface="Wingdings" panose="05000000000000000000" pitchFamily="2" charset="2"/>
              <a:buChar char="ü"/>
            </a:pPr>
            <a:r>
              <a:rPr lang="en-GB" dirty="0"/>
              <a:t>Kale</a:t>
            </a:r>
          </a:p>
          <a:p>
            <a:pPr marL="285750" indent="-285750" algn="r">
              <a:lnSpc>
                <a:spcPct val="150000"/>
              </a:lnSpc>
              <a:buClr>
                <a:schemeClr val="accent1">
                  <a:lumMod val="75000"/>
                </a:schemeClr>
              </a:buClr>
              <a:buSzPct val="150000"/>
              <a:buFont typeface="Wingdings" panose="05000000000000000000" pitchFamily="2" charset="2"/>
              <a:buChar char="ü"/>
            </a:pPr>
            <a:r>
              <a:rPr lang="en-GB" dirty="0"/>
              <a:t>Spinach</a:t>
            </a:r>
          </a:p>
          <a:p>
            <a:pPr marL="285750" indent="-285750" algn="r">
              <a:lnSpc>
                <a:spcPct val="150000"/>
              </a:lnSpc>
              <a:buClr>
                <a:schemeClr val="accent1">
                  <a:lumMod val="75000"/>
                </a:schemeClr>
              </a:buClr>
              <a:buSzPct val="150000"/>
              <a:buFont typeface="Wingdings" panose="05000000000000000000" pitchFamily="2" charset="2"/>
              <a:buChar char="ü"/>
            </a:pPr>
            <a:r>
              <a:rPr lang="en-GB" dirty="0"/>
              <a:t>Chickpeas</a:t>
            </a:r>
          </a:p>
          <a:p>
            <a:pPr marL="285750" indent="-285750" algn="r">
              <a:lnSpc>
                <a:spcPct val="150000"/>
              </a:lnSpc>
              <a:buClr>
                <a:schemeClr val="accent1">
                  <a:lumMod val="75000"/>
                </a:schemeClr>
              </a:buClr>
              <a:buSzPct val="150000"/>
              <a:buFont typeface="Wingdings" panose="05000000000000000000" pitchFamily="2" charset="2"/>
              <a:buChar char="ü"/>
            </a:pPr>
            <a:r>
              <a:rPr lang="en-GB" dirty="0"/>
              <a:t>Kidney beans</a:t>
            </a:r>
          </a:p>
          <a:p>
            <a:pPr marL="285750" indent="-285750" algn="r">
              <a:lnSpc>
                <a:spcPct val="150000"/>
              </a:lnSpc>
              <a:buClr>
                <a:schemeClr val="accent1">
                  <a:lumMod val="75000"/>
                </a:schemeClr>
              </a:buClr>
              <a:buSzPct val="150000"/>
              <a:buFont typeface="Wingdings" panose="05000000000000000000" pitchFamily="2" charset="2"/>
              <a:buChar char="ü"/>
            </a:pPr>
            <a:r>
              <a:rPr lang="en-GB" dirty="0"/>
              <a:t>Fortified cereals (beware of sugar!)</a:t>
            </a:r>
          </a:p>
          <a:p>
            <a:pPr algn="r"/>
            <a:endParaRPr lang="en-GB" dirty="0"/>
          </a:p>
        </p:txBody>
      </p:sp>
      <p:sp>
        <p:nvSpPr>
          <p:cNvPr id="9" name="Thought Bubble: Cloud 8">
            <a:extLst>
              <a:ext uri="{FF2B5EF4-FFF2-40B4-BE49-F238E27FC236}">
                <a16:creationId xmlns:a16="http://schemas.microsoft.com/office/drawing/2014/main" id="{239887B4-4C53-41BD-936E-EED47011119C}"/>
              </a:ext>
            </a:extLst>
          </p:cNvPr>
          <p:cNvSpPr/>
          <p:nvPr/>
        </p:nvSpPr>
        <p:spPr>
          <a:xfrm>
            <a:off x="94584" y="9449478"/>
            <a:ext cx="3318643" cy="2475187"/>
          </a:xfrm>
          <a:prstGeom prst="cloudCallout">
            <a:avLst>
              <a:gd name="adj1" fmla="val 78244"/>
              <a:gd name="adj2" fmla="val -40529"/>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If you are planning a pregnancy or are currently pregnant, you should take a folic acid supplement of 400mcg daily</a:t>
            </a:r>
          </a:p>
        </p:txBody>
      </p:sp>
      <p:sp>
        <p:nvSpPr>
          <p:cNvPr id="10" name="TextBox 9">
            <a:extLst>
              <a:ext uri="{FF2B5EF4-FFF2-40B4-BE49-F238E27FC236}">
                <a16:creationId xmlns:a16="http://schemas.microsoft.com/office/drawing/2014/main" id="{08F9F1FF-08CA-471D-A51A-26FA34447196}"/>
              </a:ext>
            </a:extLst>
          </p:cNvPr>
          <p:cNvSpPr txBox="1"/>
          <p:nvPr/>
        </p:nvSpPr>
        <p:spPr>
          <a:xfrm>
            <a:off x="220717" y="6604179"/>
            <a:ext cx="6038193" cy="1200329"/>
          </a:xfrm>
          <a:prstGeom prst="rect">
            <a:avLst/>
          </a:prstGeom>
          <a:noFill/>
        </p:spPr>
        <p:txBody>
          <a:bodyPr wrap="square" rtlCol="0">
            <a:spAutoFit/>
          </a:bodyPr>
          <a:lstStyle/>
          <a:p>
            <a:r>
              <a:rPr lang="en-GB" dirty="0">
                <a:solidFill>
                  <a:srgbClr val="0070C0"/>
                </a:solidFill>
              </a:rPr>
              <a:t>**</a:t>
            </a:r>
            <a:r>
              <a:rPr lang="en-GB" dirty="0"/>
              <a:t>Some fermented products (tempeh, miso), shiitake mushrooms and algae have substances similar to vitamin B12 but this works differently in the human body so those foods should not be used as main sources of B12.</a:t>
            </a:r>
          </a:p>
        </p:txBody>
      </p:sp>
      <p:pic>
        <p:nvPicPr>
          <p:cNvPr id="12" name="Graphic 11" descr="Chicken leg with solid fill">
            <a:extLst>
              <a:ext uri="{FF2B5EF4-FFF2-40B4-BE49-F238E27FC236}">
                <a16:creationId xmlns:a16="http://schemas.microsoft.com/office/drawing/2014/main" id="{0FC3387F-6483-497F-B563-93D327D0855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35227" y="5202958"/>
            <a:ext cx="914400" cy="914400"/>
          </a:xfrm>
          <a:prstGeom prst="rect">
            <a:avLst/>
          </a:prstGeom>
        </p:spPr>
      </p:pic>
      <p:pic>
        <p:nvPicPr>
          <p:cNvPr id="14" name="Graphic 13" descr="Dead Fish Skeleton with solid fill">
            <a:extLst>
              <a:ext uri="{FF2B5EF4-FFF2-40B4-BE49-F238E27FC236}">
                <a16:creationId xmlns:a16="http://schemas.microsoft.com/office/drawing/2014/main" id="{BAA5B18A-340F-42D0-8BA0-AD4B10A9ECB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560493" y="4719145"/>
            <a:ext cx="914400" cy="914400"/>
          </a:xfrm>
          <a:prstGeom prst="rect">
            <a:avLst/>
          </a:prstGeom>
        </p:spPr>
      </p:pic>
      <p:pic>
        <p:nvPicPr>
          <p:cNvPr id="16" name="Graphic 15" descr="Cheese outline">
            <a:extLst>
              <a:ext uri="{FF2B5EF4-FFF2-40B4-BE49-F238E27FC236}">
                <a16:creationId xmlns:a16="http://schemas.microsoft.com/office/drawing/2014/main" id="{C55F0B99-CAC8-49DB-90F2-723CCCD22EB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304871" y="5579083"/>
            <a:ext cx="914400" cy="914400"/>
          </a:xfrm>
          <a:prstGeom prst="rect">
            <a:avLst/>
          </a:prstGeom>
        </p:spPr>
      </p:pic>
      <p:sp>
        <p:nvSpPr>
          <p:cNvPr id="17" name="AutoShape 2" descr="BROCCOLI">
            <a:extLst>
              <a:ext uri="{FF2B5EF4-FFF2-40B4-BE49-F238E27FC236}">
                <a16:creationId xmlns:a16="http://schemas.microsoft.com/office/drawing/2014/main" id="{E98DEA56-F0B9-42EA-BD2B-424702B8F113}"/>
              </a:ext>
            </a:extLst>
          </p:cNvPr>
          <p:cNvSpPr>
            <a:spLocks noChangeAspect="1" noChangeArrowheads="1"/>
          </p:cNvSpPr>
          <p:nvPr/>
        </p:nvSpPr>
        <p:spPr bwMode="auto">
          <a:xfrm>
            <a:off x="1860331" y="5943599"/>
            <a:ext cx="1810407" cy="181040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8" name="AutoShape 4" descr="BROCCOLI">
            <a:extLst>
              <a:ext uri="{FF2B5EF4-FFF2-40B4-BE49-F238E27FC236}">
                <a16:creationId xmlns:a16="http://schemas.microsoft.com/office/drawing/2014/main" id="{3956CE1B-BB10-4053-8326-6906E1E98FAD}"/>
              </a:ext>
            </a:extLst>
          </p:cNvPr>
          <p:cNvSpPr>
            <a:spLocks noChangeAspect="1" noChangeArrowheads="1"/>
          </p:cNvSpPr>
          <p:nvPr/>
        </p:nvSpPr>
        <p:spPr bwMode="auto">
          <a:xfrm>
            <a:off x="3276600" y="5943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 name="Picture 19" descr="A bowl of broccoli&#10;&#10;Description automatically generated">
            <a:extLst>
              <a:ext uri="{FF2B5EF4-FFF2-40B4-BE49-F238E27FC236}">
                <a16:creationId xmlns:a16="http://schemas.microsoft.com/office/drawing/2014/main" id="{0FF0ECBA-A596-4AB0-B709-ABA19FA8C0D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54165" y="7915204"/>
            <a:ext cx="2254469" cy="1497108"/>
          </a:xfrm>
          <a:prstGeom prst="ellipse">
            <a:avLst/>
          </a:prstGeom>
          <a:ln>
            <a:noFill/>
          </a:ln>
          <a:effectLst>
            <a:softEdge rad="112500"/>
          </a:effectLst>
        </p:spPr>
      </p:pic>
    </p:spTree>
    <p:extLst>
      <p:ext uri="{BB962C8B-B14F-4D97-AF65-F5344CB8AC3E}">
        <p14:creationId xmlns:p14="http://schemas.microsoft.com/office/powerpoint/2010/main" val="37126520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E906D854601944BCBD588A32A1008F" ma:contentTypeVersion="4" ma:contentTypeDescription="Create a new document." ma:contentTypeScope="" ma:versionID="b544fc322537d2317af6aed5ab29135e">
  <xsd:schema xmlns:xsd="http://www.w3.org/2001/XMLSchema" xmlns:xs="http://www.w3.org/2001/XMLSchema" xmlns:p="http://schemas.microsoft.com/office/2006/metadata/properties" xmlns:ns2="b8a1a60b-4222-41a3-ad01-0aa14ddead74" targetNamespace="http://schemas.microsoft.com/office/2006/metadata/properties" ma:root="true" ma:fieldsID="0d61791adf3548b5bb3feccbdee8d49f" ns2:_="">
    <xsd:import namespace="b8a1a60b-4222-41a3-ad01-0aa14ddead7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1a60b-4222-41a3-ad01-0aa14ddead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69AB1F8-F27E-4BF6-9417-7B612ADFD01D}"/>
</file>

<file path=customXml/itemProps2.xml><?xml version="1.0" encoding="utf-8"?>
<ds:datastoreItem xmlns:ds="http://schemas.openxmlformats.org/officeDocument/2006/customXml" ds:itemID="{E248015A-3DBA-4C7B-905C-DEB06594C187}"/>
</file>

<file path=customXml/itemProps3.xml><?xml version="1.0" encoding="utf-8"?>
<ds:datastoreItem xmlns:ds="http://schemas.openxmlformats.org/officeDocument/2006/customXml" ds:itemID="{43ED6DF8-F687-4F50-9E13-63066DC316F5}"/>
</file>

<file path=docProps/app.xml><?xml version="1.0" encoding="utf-8"?>
<Properties xmlns="http://schemas.openxmlformats.org/officeDocument/2006/extended-properties" xmlns:vt="http://schemas.openxmlformats.org/officeDocument/2006/docPropsVTypes">
  <Template>Office Theme</Template>
  <TotalTime>61</TotalTime>
  <Words>192</Words>
  <Application>Microsoft Office PowerPoint</Application>
  <PresentationFormat>Widescreen</PresentationFormat>
  <Paragraphs>25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Andriani Marka</dc:creator>
  <cp:lastModifiedBy>Andriani Marka</cp:lastModifiedBy>
  <cp:revision>2</cp:revision>
  <dcterms:created xsi:type="dcterms:W3CDTF">2021-09-10T14:03:55Z</dcterms:created>
  <dcterms:modified xsi:type="dcterms:W3CDTF">2021-09-10T15:11:03Z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0x010100E1E906D854601944BCBD588A32A1008F</vt:lpwstr>
  </property>
</Properties>
</file>